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 id="257" r:id="rId4"/>
    <p:sldId id="264" r:id="rId5"/>
    <p:sldId id="258" r:id="rId6"/>
    <p:sldId id="266" r:id="rId7"/>
    <p:sldId id="263" r:id="rId8"/>
    <p:sldId id="260" r:id="rId9"/>
    <p:sldId id="261"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077683-94BA-4C1A-B5C7-8B066FD78E63}"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64321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7683-94BA-4C1A-B5C7-8B066FD78E63}"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110679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7683-94BA-4C1A-B5C7-8B066FD78E63}"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52631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7683-94BA-4C1A-B5C7-8B066FD78E63}"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382258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77683-94BA-4C1A-B5C7-8B066FD78E63}"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86409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77683-94BA-4C1A-B5C7-8B066FD78E63}"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0949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077683-94BA-4C1A-B5C7-8B066FD78E63}"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70355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77683-94BA-4C1A-B5C7-8B066FD78E63}"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136980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77683-94BA-4C1A-B5C7-8B066FD78E63}"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58403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77683-94BA-4C1A-B5C7-8B066FD78E63}"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180536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77683-94BA-4C1A-B5C7-8B066FD78E63}"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C6DE4-6012-404A-BB4E-D1DB58B387CD}" type="slidenum">
              <a:rPr lang="en-US" smtClean="0"/>
              <a:t>‹#›</a:t>
            </a:fld>
            <a:endParaRPr lang="en-US"/>
          </a:p>
        </p:txBody>
      </p:sp>
    </p:spTree>
    <p:extLst>
      <p:ext uri="{BB962C8B-B14F-4D97-AF65-F5344CB8AC3E}">
        <p14:creationId xmlns:p14="http://schemas.microsoft.com/office/powerpoint/2010/main" val="29664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77683-94BA-4C1A-B5C7-8B066FD78E63}"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C6DE4-6012-404A-BB4E-D1DB58B387CD}" type="slidenum">
              <a:rPr lang="en-US" smtClean="0"/>
              <a:t>‹#›</a:t>
            </a:fld>
            <a:endParaRPr lang="en-US"/>
          </a:p>
        </p:txBody>
      </p:sp>
    </p:spTree>
    <p:extLst>
      <p:ext uri="{BB962C8B-B14F-4D97-AF65-F5344CB8AC3E}">
        <p14:creationId xmlns:p14="http://schemas.microsoft.com/office/powerpoint/2010/main" val="34018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5816"/>
          </a:xfrm>
        </p:spPr>
        <p:txBody>
          <a:bodyPr>
            <a:normAutofit fontScale="90000"/>
          </a:bodyPr>
          <a:lstStyle/>
          <a:p>
            <a:r>
              <a:rPr lang="en-US" b="1" dirty="0" smtClean="0">
                <a:solidFill>
                  <a:srgbClr val="FF0000"/>
                </a:solidFill>
              </a:rPr>
              <a:t>Infectious coryza </a:t>
            </a:r>
            <a:endParaRPr lang="en-US" b="1" dirty="0">
              <a:solidFill>
                <a:srgbClr val="FF0000"/>
              </a:solidFill>
            </a:endParaRPr>
          </a:p>
        </p:txBody>
      </p:sp>
      <p:sp>
        <p:nvSpPr>
          <p:cNvPr id="3" name="Content Placeholder 2"/>
          <p:cNvSpPr>
            <a:spLocks noGrp="1"/>
          </p:cNvSpPr>
          <p:nvPr>
            <p:ph idx="1"/>
          </p:nvPr>
        </p:nvSpPr>
        <p:spPr>
          <a:xfrm>
            <a:off x="0" y="1030942"/>
            <a:ext cx="12084424" cy="5683623"/>
          </a:xfrm>
        </p:spPr>
        <p:txBody>
          <a:bodyPr>
            <a:normAutofit/>
          </a:bodyPr>
          <a:lstStyle/>
          <a:p>
            <a:pPr algn="just">
              <a:lnSpc>
                <a:spcPct val="150000"/>
              </a:lnSpc>
            </a:pPr>
            <a:r>
              <a:rPr lang="en-US" dirty="0" err="1" smtClean="0"/>
              <a:t>Avibacterium</a:t>
            </a:r>
            <a:r>
              <a:rPr lang="en-US" dirty="0" smtClean="0"/>
              <a:t> </a:t>
            </a:r>
            <a:r>
              <a:rPr lang="en-US" dirty="0" err="1" smtClean="0"/>
              <a:t>paragallinarum</a:t>
            </a:r>
            <a:r>
              <a:rPr lang="en-US" dirty="0" smtClean="0"/>
              <a:t> (previously called </a:t>
            </a:r>
            <a:r>
              <a:rPr lang="en-US" dirty="0" err="1" smtClean="0"/>
              <a:t>Haemophilus</a:t>
            </a:r>
            <a:r>
              <a:rPr lang="en-US" dirty="0" smtClean="0"/>
              <a:t> </a:t>
            </a:r>
            <a:r>
              <a:rPr lang="en-US" dirty="0" err="1" smtClean="0"/>
              <a:t>paragallinarum</a:t>
            </a:r>
            <a:r>
              <a:rPr lang="en-US" dirty="0" smtClean="0"/>
              <a:t>) causes an acute respiratory disease in chickens known as IC, a disease   described as </a:t>
            </a:r>
            <a:r>
              <a:rPr lang="en-US" dirty="0" err="1" smtClean="0"/>
              <a:t>roup</a:t>
            </a:r>
            <a:r>
              <a:rPr lang="en-US" dirty="0" smtClean="0"/>
              <a:t>, cold, contagious or infectious catarrh and uncomplicated coryza . </a:t>
            </a:r>
          </a:p>
          <a:p>
            <a:pPr marL="0" lvl="0" indent="0">
              <a:buNone/>
            </a:pPr>
            <a:endParaRPr lang="en-US" dirty="0" smtClean="0">
              <a:solidFill>
                <a:prstClr val="black"/>
              </a:solidFill>
              <a:latin typeface="TimesNewRomanPSMT"/>
            </a:endParaRPr>
          </a:p>
          <a:p>
            <a:pPr lvl="0"/>
            <a:r>
              <a:rPr lang="en-US" dirty="0" smtClean="0">
                <a:solidFill>
                  <a:prstClr val="black"/>
                </a:solidFill>
                <a:latin typeface="TimesNewRomanPSMT"/>
              </a:rPr>
              <a:t>The </a:t>
            </a:r>
            <a:r>
              <a:rPr lang="en-US" dirty="0">
                <a:solidFill>
                  <a:prstClr val="black"/>
                </a:solidFill>
                <a:latin typeface="TimesNewRomanPSMT"/>
              </a:rPr>
              <a:t>disease was named infectious </a:t>
            </a:r>
            <a:r>
              <a:rPr lang="en-US" dirty="0" smtClean="0">
                <a:solidFill>
                  <a:prstClr val="black"/>
                </a:solidFill>
                <a:latin typeface="TimesNewRomanPSMT"/>
              </a:rPr>
              <a:t>coryza ;;;because </a:t>
            </a:r>
            <a:r>
              <a:rPr lang="en-US" dirty="0">
                <a:solidFill>
                  <a:prstClr val="black"/>
                </a:solidFill>
                <a:latin typeface="TimesNewRomanPSMT"/>
              </a:rPr>
              <a:t>it was infectious and primarily affected the nasal passages</a:t>
            </a:r>
          </a:p>
          <a:p>
            <a:pPr marL="0" indent="0" algn="just">
              <a:lnSpc>
                <a:spcPct val="150000"/>
              </a:lnSpc>
              <a:buNone/>
            </a:pPr>
            <a:endParaRPr lang="en-US" dirty="0"/>
          </a:p>
        </p:txBody>
      </p:sp>
    </p:spTree>
    <p:extLst>
      <p:ext uri="{BB962C8B-B14F-4D97-AF65-F5344CB8AC3E}">
        <p14:creationId xmlns:p14="http://schemas.microsoft.com/office/powerpoint/2010/main" val="359120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365" y="537883"/>
            <a:ext cx="11851341" cy="6167718"/>
          </a:xfrm>
        </p:spPr>
        <p:txBody>
          <a:bodyPr/>
          <a:lstStyle/>
          <a:p>
            <a:pPr algn="l"/>
            <a:r>
              <a:rPr lang="en-US" sz="4400" b="1" dirty="0">
                <a:latin typeface="TimesNewRomanPS-BoldMT"/>
              </a:rPr>
              <a:t>Diagnosis</a:t>
            </a:r>
          </a:p>
          <a:p>
            <a:pPr algn="l"/>
            <a:r>
              <a:rPr lang="en-US" sz="4000" b="1" i="1" dirty="0">
                <a:latin typeface="TimesNewRomanPS-BoldItalicMT"/>
              </a:rPr>
              <a:t>Isolation and Identification of Causative</a:t>
            </a:r>
          </a:p>
          <a:p>
            <a:pPr algn="l"/>
            <a:r>
              <a:rPr lang="en-US" sz="4000" b="1" i="1" dirty="0">
                <a:latin typeface="TimesNewRomanPS-BoldItalicMT"/>
              </a:rPr>
              <a:t>Agent</a:t>
            </a:r>
          </a:p>
          <a:p>
            <a:pPr algn="l"/>
            <a:r>
              <a:rPr lang="en-US" dirty="0">
                <a:latin typeface="TimesNewRomanPSMT"/>
              </a:rPr>
              <a:t>While </a:t>
            </a:r>
            <a:r>
              <a:rPr lang="en-US" i="1" dirty="0">
                <a:latin typeface="TimesNewRomanPS-ItalicMT"/>
              </a:rPr>
              <a:t>Av. </a:t>
            </a:r>
            <a:r>
              <a:rPr lang="en-US" i="1" dirty="0" err="1">
                <a:latin typeface="TimesNewRomanPS-ItalicMT"/>
              </a:rPr>
              <a:t>paragallinarum</a:t>
            </a:r>
            <a:r>
              <a:rPr lang="en-US" i="1" dirty="0">
                <a:latin typeface="TimesNewRomanPS-ItalicMT"/>
              </a:rPr>
              <a:t> </a:t>
            </a:r>
            <a:r>
              <a:rPr lang="en-US" dirty="0">
                <a:latin typeface="TimesNewRomanPSMT"/>
              </a:rPr>
              <a:t>is considered to be a fastidious organism, it is</a:t>
            </a:r>
          </a:p>
          <a:p>
            <a:pPr algn="l"/>
            <a:r>
              <a:rPr lang="en-US" dirty="0">
                <a:latin typeface="TimesNewRomanPSMT"/>
              </a:rPr>
              <a:t>not difficult to isolate, requiring simple media and procedures.</a:t>
            </a:r>
          </a:p>
          <a:p>
            <a:pPr algn="l"/>
            <a:r>
              <a:rPr lang="en-US" dirty="0">
                <a:latin typeface="TimesNewRomanPSMT"/>
              </a:rPr>
              <a:t>Specimens should be taken from 2 or 3 chickens in the acute stage of the</a:t>
            </a:r>
          </a:p>
          <a:p>
            <a:pPr algn="l"/>
            <a:r>
              <a:rPr lang="en-US" dirty="0">
                <a:latin typeface="TimesNewRomanPSMT"/>
              </a:rPr>
              <a:t>disease (1–7 days’ incubation</a:t>
            </a:r>
            <a:r>
              <a:rPr lang="en-US" dirty="0" smtClean="0">
                <a:latin typeface="TimesNewRomanPSMT"/>
              </a:rPr>
              <a:t>). </a:t>
            </a:r>
          </a:p>
          <a:p>
            <a:pPr algn="l"/>
            <a:endParaRPr lang="en-US" dirty="0">
              <a:latin typeface="TimesNewRomanPSMT"/>
            </a:endParaRPr>
          </a:p>
          <a:p>
            <a:pPr algn="l"/>
            <a:r>
              <a:rPr lang="en-US" dirty="0" smtClean="0">
                <a:latin typeface="TimesNewRomanPSMT"/>
              </a:rPr>
              <a:t>PCR </a:t>
            </a:r>
          </a:p>
          <a:p>
            <a:pPr algn="l"/>
            <a:endParaRPr lang="en-US" dirty="0">
              <a:latin typeface="TimesNewRomanPSMT"/>
            </a:endParaRPr>
          </a:p>
          <a:p>
            <a:pPr algn="l"/>
            <a:r>
              <a:rPr lang="en-US" dirty="0" smtClean="0">
                <a:latin typeface="TimesNewRomanPSMT"/>
              </a:rPr>
              <a:t>Serology </a:t>
            </a:r>
            <a:endParaRPr lang="en-US" dirty="0"/>
          </a:p>
        </p:txBody>
      </p:sp>
    </p:spTree>
    <p:extLst>
      <p:ext uri="{BB962C8B-B14F-4D97-AF65-F5344CB8AC3E}">
        <p14:creationId xmlns:p14="http://schemas.microsoft.com/office/powerpoint/2010/main" val="277749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 </a:t>
            </a:r>
            <a:endParaRPr lang="en-US" dirty="0"/>
          </a:p>
        </p:txBody>
      </p:sp>
      <p:sp>
        <p:nvSpPr>
          <p:cNvPr id="3" name="Content Placeholder 2"/>
          <p:cNvSpPr>
            <a:spLocks noGrp="1"/>
          </p:cNvSpPr>
          <p:nvPr>
            <p:ph idx="1"/>
          </p:nvPr>
        </p:nvSpPr>
        <p:spPr/>
        <p:txBody>
          <a:bodyPr/>
          <a:lstStyle/>
          <a:p>
            <a:r>
              <a:rPr lang="en-US" dirty="0">
                <a:latin typeface="TimesNewRomanPSMT"/>
              </a:rPr>
              <a:t>chronic respiratory disease, chronic fowl cholera, </a:t>
            </a:r>
            <a:r>
              <a:rPr lang="en-US" dirty="0" err="1">
                <a:latin typeface="TimesNewRomanPSMT"/>
              </a:rPr>
              <a:t>fowlpox</a:t>
            </a:r>
            <a:r>
              <a:rPr lang="en-US" dirty="0">
                <a:latin typeface="TimesNewRomanPSMT"/>
              </a:rPr>
              <a:t>,</a:t>
            </a:r>
          </a:p>
          <a:p>
            <a:r>
              <a:rPr lang="en-US" dirty="0" err="1" smtClean="0">
                <a:latin typeface="TimesNewRomanPSMT"/>
              </a:rPr>
              <a:t>ornithobacterosis</a:t>
            </a:r>
            <a:r>
              <a:rPr lang="en-US" dirty="0">
                <a:latin typeface="TimesNewRomanPSMT"/>
              </a:rPr>
              <a:t>, swollen head syndrome, and </a:t>
            </a:r>
            <a:r>
              <a:rPr lang="en-US" dirty="0" smtClean="0">
                <a:latin typeface="TimesNewRomanPSMT"/>
              </a:rPr>
              <a:t>a </a:t>
            </a:r>
            <a:r>
              <a:rPr lang="en-US" dirty="0" err="1" smtClean="0">
                <a:latin typeface="TimesNewRomanPSMT"/>
              </a:rPr>
              <a:t>vitaminosis</a:t>
            </a:r>
            <a:r>
              <a:rPr lang="en-US" dirty="0" smtClean="0">
                <a:latin typeface="TimesNewRomanPSMT"/>
              </a:rPr>
              <a:t> </a:t>
            </a:r>
            <a:r>
              <a:rPr lang="en-US" dirty="0">
                <a:latin typeface="TimesNewRomanPSMT"/>
              </a:rPr>
              <a:t>A</a:t>
            </a:r>
            <a:r>
              <a:rPr lang="en-US" dirty="0" smtClean="0">
                <a:latin typeface="TimesNewRomanPSMT"/>
              </a:rPr>
              <a:t>, </a:t>
            </a:r>
          </a:p>
          <a:p>
            <a:endParaRPr lang="en-US" dirty="0">
              <a:latin typeface="TimesNewRomanPSMT"/>
            </a:endParaRPr>
          </a:p>
          <a:p>
            <a:r>
              <a:rPr lang="en-US" dirty="0">
                <a:latin typeface="TimesNewRomanPSMT"/>
              </a:rPr>
              <a:t>Commercial IC </a:t>
            </a:r>
            <a:r>
              <a:rPr lang="en-US" dirty="0" err="1">
                <a:latin typeface="TimesNewRomanPSMT"/>
              </a:rPr>
              <a:t>bacterins</a:t>
            </a:r>
            <a:r>
              <a:rPr lang="en-US" dirty="0">
                <a:latin typeface="TimesNewRomanPSMT"/>
              </a:rPr>
              <a:t> are widely available</a:t>
            </a:r>
            <a:endParaRPr lang="en-US" dirty="0"/>
          </a:p>
        </p:txBody>
      </p:sp>
    </p:spTree>
    <p:extLst>
      <p:ext uri="{BB962C8B-B14F-4D97-AF65-F5344CB8AC3E}">
        <p14:creationId xmlns:p14="http://schemas.microsoft.com/office/powerpoint/2010/main" val="259826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lstStyle/>
          <a:p>
            <a:r>
              <a:rPr lang="en-US" dirty="0" smtClean="0"/>
              <a:t>Fowl  cholera </a:t>
            </a:r>
            <a:endParaRPr lang="en-US" dirty="0"/>
          </a:p>
        </p:txBody>
      </p:sp>
      <p:sp>
        <p:nvSpPr>
          <p:cNvPr id="3" name="Content Placeholder 2"/>
          <p:cNvSpPr>
            <a:spLocks noGrp="1"/>
          </p:cNvSpPr>
          <p:nvPr>
            <p:ph idx="1"/>
          </p:nvPr>
        </p:nvSpPr>
        <p:spPr>
          <a:xfrm>
            <a:off x="71718" y="1335741"/>
            <a:ext cx="11940988" cy="5378824"/>
          </a:xfrm>
        </p:spPr>
        <p:txBody>
          <a:bodyPr/>
          <a:lstStyle/>
          <a:p>
            <a:r>
              <a:rPr lang="en-US" sz="4800" b="1" dirty="0">
                <a:latin typeface="TimesNewRomanPS-BoldMT"/>
              </a:rPr>
              <a:t>Introduction</a:t>
            </a:r>
          </a:p>
          <a:p>
            <a:r>
              <a:rPr lang="en-US" dirty="0">
                <a:latin typeface="TimesNewRomanPSMT"/>
              </a:rPr>
              <a:t>Fowl cholera (FC) (avian cholera, avian </a:t>
            </a:r>
            <a:r>
              <a:rPr lang="en-US" dirty="0" err="1">
                <a:latin typeface="TimesNewRomanPSMT"/>
              </a:rPr>
              <a:t>pasteurellosis</a:t>
            </a:r>
            <a:r>
              <a:rPr lang="en-US" dirty="0">
                <a:latin typeface="TimesNewRomanPSMT"/>
              </a:rPr>
              <a:t>, or avian</a:t>
            </a:r>
          </a:p>
          <a:p>
            <a:r>
              <a:rPr lang="en-US" dirty="0">
                <a:latin typeface="TimesNewRomanPSMT"/>
              </a:rPr>
              <a:t>hemorrhagic septicemia) is a contagious disease affecting domesticated</a:t>
            </a:r>
          </a:p>
          <a:p>
            <a:r>
              <a:rPr lang="en-US" dirty="0">
                <a:latin typeface="TimesNewRomanPSMT"/>
              </a:rPr>
              <a:t>and wild birds. It usually appears as a septicemic disease associated with</a:t>
            </a:r>
          </a:p>
          <a:p>
            <a:r>
              <a:rPr lang="en-US" dirty="0">
                <a:latin typeface="TimesNewRomanPSMT"/>
              </a:rPr>
              <a:t>high morbidity and mortality, but chronic or benign conditions often</a:t>
            </a:r>
          </a:p>
          <a:p>
            <a:r>
              <a:rPr lang="en-US" dirty="0">
                <a:latin typeface="TimesNewRomanPSMT"/>
              </a:rPr>
              <a:t>occur</a:t>
            </a:r>
            <a:r>
              <a:rPr lang="en-US" dirty="0" smtClean="0">
                <a:latin typeface="TimesNewRomanPSMT"/>
              </a:rPr>
              <a:t>.</a:t>
            </a:r>
            <a:r>
              <a:rPr lang="en-US" dirty="0">
                <a:solidFill>
                  <a:srgbClr val="333333"/>
                </a:solidFill>
                <a:latin typeface="Open Sans"/>
              </a:rPr>
              <a:t> </a:t>
            </a:r>
            <a:endParaRPr lang="en-US" dirty="0" smtClean="0">
              <a:solidFill>
                <a:srgbClr val="333333"/>
              </a:solidFill>
              <a:latin typeface="Open Sans"/>
            </a:endParaRPr>
          </a:p>
          <a:p>
            <a:r>
              <a:rPr lang="en-US" dirty="0" smtClean="0">
                <a:solidFill>
                  <a:srgbClr val="333333"/>
                </a:solidFill>
                <a:latin typeface="Open Sans"/>
              </a:rPr>
              <a:t>. </a:t>
            </a:r>
            <a:r>
              <a:rPr lang="en-US" dirty="0">
                <a:solidFill>
                  <a:srgbClr val="333333"/>
                </a:solidFill>
                <a:latin typeface="Open Sans"/>
              </a:rPr>
              <a:t>It usually occurs as a septicemia of sudden onset with high morbidity and mortality, but chronic and asymptomatic infections also occur.</a:t>
            </a:r>
            <a:endParaRPr lang="en-US" dirty="0"/>
          </a:p>
        </p:txBody>
      </p:sp>
    </p:spTree>
    <p:extLst>
      <p:ext uri="{BB962C8B-B14F-4D97-AF65-F5344CB8AC3E}">
        <p14:creationId xmlns:p14="http://schemas.microsoft.com/office/powerpoint/2010/main" val="197470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400" b="1" i="1" dirty="0">
                <a:latin typeface="TimesNewRomanPS-BoldItalicMT"/>
              </a:rPr>
              <a:t>Morphology and Staining</a:t>
            </a:r>
          </a:p>
          <a:p>
            <a:r>
              <a:rPr lang="en-US" i="1" dirty="0">
                <a:latin typeface="TimesNewRomanPS-ItalicMT"/>
              </a:rPr>
              <a:t>P. </a:t>
            </a:r>
            <a:r>
              <a:rPr lang="en-US" i="1" dirty="0" err="1">
                <a:latin typeface="TimesNewRomanPS-ItalicMT"/>
              </a:rPr>
              <a:t>multocida</a:t>
            </a:r>
            <a:r>
              <a:rPr lang="en-US" i="1" dirty="0">
                <a:latin typeface="TimesNewRomanPS-ItalicMT"/>
              </a:rPr>
              <a:t> </a:t>
            </a:r>
            <a:r>
              <a:rPr lang="en-US" dirty="0">
                <a:latin typeface="TimesNewRomanPSMT"/>
              </a:rPr>
              <a:t>is a Gram-negative, </a:t>
            </a:r>
            <a:r>
              <a:rPr lang="en-US" dirty="0" err="1">
                <a:latin typeface="TimesNewRomanPSMT"/>
              </a:rPr>
              <a:t>nonmotile</a:t>
            </a:r>
            <a:r>
              <a:rPr lang="en-US" dirty="0">
                <a:latin typeface="TimesNewRomanPSMT"/>
              </a:rPr>
              <a:t>, </a:t>
            </a:r>
            <a:r>
              <a:rPr lang="en-US" dirty="0" err="1">
                <a:latin typeface="TimesNewRomanPSMT"/>
              </a:rPr>
              <a:t>nonspore</a:t>
            </a:r>
            <a:r>
              <a:rPr lang="en-US" dirty="0">
                <a:latin typeface="TimesNewRomanPSMT"/>
              </a:rPr>
              <a:t>-forming rod</a:t>
            </a:r>
          </a:p>
          <a:p>
            <a:r>
              <a:rPr lang="en-US" dirty="0">
                <a:latin typeface="TimesNewRomanPSMT"/>
              </a:rPr>
              <a:t>occurring singly, in pairs, and occasionally as chains or filaments. </a:t>
            </a:r>
            <a:endParaRPr lang="en-US" dirty="0" smtClean="0">
              <a:latin typeface="TimesNewRomanPSMT"/>
            </a:endParaRPr>
          </a:p>
          <a:p>
            <a:endParaRPr lang="en-US" dirty="0">
              <a:solidFill>
                <a:srgbClr val="333333"/>
              </a:solidFill>
              <a:latin typeface="TimesNewRomanPSMT"/>
            </a:endParaRPr>
          </a:p>
          <a:p>
            <a:r>
              <a:rPr lang="en-US" dirty="0" smtClean="0">
                <a:solidFill>
                  <a:srgbClr val="333333"/>
                </a:solidFill>
                <a:latin typeface="Open Sans"/>
              </a:rPr>
              <a:t>In </a:t>
            </a:r>
            <a:r>
              <a:rPr lang="en-US" dirty="0">
                <a:solidFill>
                  <a:srgbClr val="333333"/>
                </a:solidFill>
                <a:latin typeface="Open Sans"/>
              </a:rPr>
              <a:t>freshly isolated cultures or in tissues, the bacteria have a bipolar appearance when stained with Wright’s stain</a:t>
            </a:r>
            <a:endParaRPr lang="en-US" dirty="0"/>
          </a:p>
        </p:txBody>
      </p:sp>
    </p:spTree>
    <p:extLst>
      <p:ext uri="{BB962C8B-B14F-4D97-AF65-F5344CB8AC3E}">
        <p14:creationId xmlns:p14="http://schemas.microsoft.com/office/powerpoint/2010/main" val="263572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435" y="367552"/>
            <a:ext cx="11887200" cy="6338047"/>
          </a:xfrm>
        </p:spPr>
        <p:txBody>
          <a:bodyPr>
            <a:normAutofit/>
          </a:bodyPr>
          <a:lstStyle/>
          <a:p>
            <a:r>
              <a:rPr lang="en-US" b="1" dirty="0">
                <a:solidFill>
                  <a:srgbClr val="044B31"/>
                </a:solidFill>
              </a:rPr>
              <a:t>Clinical Findings:</a:t>
            </a:r>
          </a:p>
          <a:p>
            <a:pPr>
              <a:lnSpc>
                <a:spcPct val="150000"/>
              </a:lnSpc>
            </a:pPr>
            <a:r>
              <a:rPr lang="en-US" dirty="0">
                <a:solidFill>
                  <a:srgbClr val="333333"/>
                </a:solidFill>
                <a:latin typeface="Open Sans"/>
              </a:rPr>
              <a:t>Clinical findings vary greatly depending on the course of disease. In acute fowl cholera, finding a large number of dead birds without previous signs is usually the first indication of disease. </a:t>
            </a:r>
            <a:endParaRPr lang="en-US" dirty="0" smtClean="0">
              <a:solidFill>
                <a:srgbClr val="333333"/>
              </a:solidFill>
              <a:latin typeface="Open Sans"/>
            </a:endParaRPr>
          </a:p>
          <a:p>
            <a:pPr>
              <a:lnSpc>
                <a:spcPct val="150000"/>
              </a:lnSpc>
            </a:pPr>
            <a:endParaRPr lang="en-US" dirty="0">
              <a:solidFill>
                <a:srgbClr val="333333"/>
              </a:solidFill>
              <a:latin typeface="Open Sans"/>
            </a:endParaRPr>
          </a:p>
          <a:p>
            <a:pPr>
              <a:lnSpc>
                <a:spcPct val="150000"/>
              </a:lnSpc>
            </a:pPr>
            <a:r>
              <a:rPr lang="en-US" dirty="0" smtClean="0">
                <a:solidFill>
                  <a:srgbClr val="333333"/>
                </a:solidFill>
                <a:latin typeface="Open Sans"/>
              </a:rPr>
              <a:t>Mortality </a:t>
            </a:r>
            <a:r>
              <a:rPr lang="en-US" dirty="0">
                <a:solidFill>
                  <a:srgbClr val="333333"/>
                </a:solidFill>
                <a:latin typeface="Open Sans"/>
              </a:rPr>
              <a:t>often increases rapidly. In more protracted cases, depression, anorexia, mucoid discharge from the mouth, ruffled feathers, diarrhea, and increased respiratory rate are usually seen. Pneumonia is particularly common in turkeys.</a:t>
            </a:r>
          </a:p>
          <a:p>
            <a:endParaRPr lang="en-US" dirty="0"/>
          </a:p>
        </p:txBody>
      </p:sp>
    </p:spTree>
    <p:extLst>
      <p:ext uri="{BB962C8B-B14F-4D97-AF65-F5344CB8AC3E}">
        <p14:creationId xmlns:p14="http://schemas.microsoft.com/office/powerpoint/2010/main" val="3114100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76" y="510988"/>
            <a:ext cx="11698942" cy="6275294"/>
          </a:xfrm>
        </p:spPr>
        <p:txBody>
          <a:bodyPr/>
          <a:lstStyle/>
          <a:p>
            <a:pPr lvl="0">
              <a:lnSpc>
                <a:spcPct val="150000"/>
              </a:lnSpc>
            </a:pPr>
            <a:r>
              <a:rPr lang="en-US" dirty="0">
                <a:solidFill>
                  <a:srgbClr val="333333"/>
                </a:solidFill>
                <a:latin typeface="Open Sans"/>
              </a:rPr>
              <a:t>In chronic fowl cholera, signs and lesions are generally related to localized infections of the sternal bursae, wattles, joints, tendon sheaths, and footpads, which often are swollen because of accumulated </a:t>
            </a:r>
            <a:r>
              <a:rPr lang="en-US" dirty="0" err="1">
                <a:solidFill>
                  <a:srgbClr val="333333"/>
                </a:solidFill>
                <a:latin typeface="Open Sans"/>
              </a:rPr>
              <a:t>fibrinosuppurative</a:t>
            </a:r>
            <a:r>
              <a:rPr lang="en-US" dirty="0">
                <a:solidFill>
                  <a:srgbClr val="333333"/>
                </a:solidFill>
                <a:latin typeface="Open Sans"/>
              </a:rPr>
              <a:t> exudate. </a:t>
            </a:r>
            <a:endParaRPr lang="en-US" dirty="0" smtClean="0">
              <a:solidFill>
                <a:srgbClr val="333333"/>
              </a:solidFill>
              <a:latin typeface="Open Sans"/>
            </a:endParaRPr>
          </a:p>
          <a:p>
            <a:pPr lvl="0">
              <a:lnSpc>
                <a:spcPct val="150000"/>
              </a:lnSpc>
            </a:pPr>
            <a:endParaRPr lang="en-US" dirty="0">
              <a:solidFill>
                <a:srgbClr val="333333"/>
              </a:solidFill>
              <a:latin typeface="Open Sans"/>
            </a:endParaRPr>
          </a:p>
          <a:p>
            <a:pPr lvl="0">
              <a:lnSpc>
                <a:spcPct val="150000"/>
              </a:lnSpc>
            </a:pPr>
            <a:r>
              <a:rPr lang="en-US" dirty="0" smtClean="0">
                <a:solidFill>
                  <a:srgbClr val="333333"/>
                </a:solidFill>
                <a:latin typeface="Open Sans"/>
              </a:rPr>
              <a:t>There </a:t>
            </a:r>
            <a:r>
              <a:rPr lang="en-US" dirty="0">
                <a:solidFill>
                  <a:srgbClr val="333333"/>
                </a:solidFill>
                <a:latin typeface="Open Sans"/>
              </a:rPr>
              <a:t>may be exudative conjunctivitis and pharyngitis. Torticollis may result when the meninges, middle ear, or cranial bones are infected.</a:t>
            </a:r>
          </a:p>
          <a:p>
            <a:pPr>
              <a:lnSpc>
                <a:spcPct val="150000"/>
              </a:lnSpc>
            </a:pPr>
            <a:endParaRPr lang="en-US" dirty="0"/>
          </a:p>
        </p:txBody>
      </p:sp>
    </p:spTree>
    <p:extLst>
      <p:ext uri="{BB962C8B-B14F-4D97-AF65-F5344CB8AC3E}">
        <p14:creationId xmlns:p14="http://schemas.microsoft.com/office/powerpoint/2010/main" val="2503845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435" y="358588"/>
            <a:ext cx="11958918" cy="6382871"/>
          </a:xfrm>
        </p:spPr>
        <p:txBody>
          <a:bodyPr>
            <a:normAutofit/>
          </a:bodyPr>
          <a:lstStyle/>
          <a:p>
            <a:r>
              <a:rPr lang="en-US" b="1" i="1" dirty="0">
                <a:solidFill>
                  <a:srgbClr val="044B31"/>
                </a:solidFill>
              </a:rPr>
              <a:t>Lesions:</a:t>
            </a:r>
          </a:p>
          <a:p>
            <a:r>
              <a:rPr lang="en-US" dirty="0">
                <a:solidFill>
                  <a:srgbClr val="333333"/>
                </a:solidFill>
                <a:latin typeface="Open Sans"/>
              </a:rPr>
              <a:t>Lesions observed in </a:t>
            </a:r>
            <a:r>
              <a:rPr lang="en-US" dirty="0" err="1">
                <a:solidFill>
                  <a:srgbClr val="333333"/>
                </a:solidFill>
                <a:latin typeface="Open Sans"/>
              </a:rPr>
              <a:t>peracute</a:t>
            </a:r>
            <a:r>
              <a:rPr lang="en-US" dirty="0">
                <a:solidFill>
                  <a:srgbClr val="333333"/>
                </a:solidFill>
                <a:latin typeface="Open Sans"/>
              </a:rPr>
              <a:t> and acute forms of the disease are primarily vascular disturbances. </a:t>
            </a:r>
            <a:endParaRPr lang="en-US" dirty="0" smtClean="0">
              <a:solidFill>
                <a:srgbClr val="333333"/>
              </a:solidFill>
              <a:latin typeface="Open Sans"/>
            </a:endParaRPr>
          </a:p>
          <a:p>
            <a:endParaRPr lang="en-US" dirty="0">
              <a:solidFill>
                <a:srgbClr val="333333"/>
              </a:solidFill>
              <a:latin typeface="Open Sans"/>
            </a:endParaRPr>
          </a:p>
          <a:p>
            <a:r>
              <a:rPr lang="en-US" dirty="0" smtClean="0">
                <a:solidFill>
                  <a:srgbClr val="333333"/>
                </a:solidFill>
                <a:latin typeface="Open Sans"/>
              </a:rPr>
              <a:t>These </a:t>
            </a:r>
            <a:r>
              <a:rPr lang="en-US" dirty="0">
                <a:solidFill>
                  <a:srgbClr val="333333"/>
                </a:solidFill>
                <a:latin typeface="Open Sans"/>
              </a:rPr>
              <a:t>include general passive hyperemia and congestion throughout the carcass, accompanied by enlargement of the liver and spleen. </a:t>
            </a:r>
            <a:endParaRPr lang="en-US" dirty="0" smtClean="0">
              <a:solidFill>
                <a:srgbClr val="333333"/>
              </a:solidFill>
              <a:latin typeface="Open Sans"/>
            </a:endParaRPr>
          </a:p>
          <a:p>
            <a:r>
              <a:rPr lang="en-US" dirty="0" smtClean="0">
                <a:solidFill>
                  <a:srgbClr val="333333"/>
                </a:solidFill>
                <a:latin typeface="Open Sans"/>
              </a:rPr>
              <a:t>Petechial </a:t>
            </a:r>
            <a:r>
              <a:rPr lang="en-US" dirty="0">
                <a:solidFill>
                  <a:srgbClr val="333333"/>
                </a:solidFill>
                <a:latin typeface="Open Sans"/>
              </a:rPr>
              <a:t>and </a:t>
            </a:r>
            <a:r>
              <a:rPr lang="en-US" dirty="0" err="1">
                <a:solidFill>
                  <a:srgbClr val="333333"/>
                </a:solidFill>
                <a:latin typeface="Open Sans"/>
              </a:rPr>
              <a:t>ecchymotic</a:t>
            </a:r>
            <a:r>
              <a:rPr lang="en-US" dirty="0">
                <a:solidFill>
                  <a:srgbClr val="333333"/>
                </a:solidFill>
                <a:latin typeface="Open Sans"/>
              </a:rPr>
              <a:t> hemorrhages are common, particularly in </a:t>
            </a:r>
            <a:r>
              <a:rPr lang="en-US" dirty="0" err="1">
                <a:solidFill>
                  <a:srgbClr val="333333"/>
                </a:solidFill>
                <a:latin typeface="Open Sans"/>
              </a:rPr>
              <a:t>subepicardial</a:t>
            </a:r>
            <a:r>
              <a:rPr lang="en-US" dirty="0">
                <a:solidFill>
                  <a:srgbClr val="333333"/>
                </a:solidFill>
                <a:latin typeface="Open Sans"/>
              </a:rPr>
              <a:t> and </a:t>
            </a:r>
            <a:r>
              <a:rPr lang="en-US" dirty="0" err="1">
                <a:solidFill>
                  <a:srgbClr val="333333"/>
                </a:solidFill>
                <a:latin typeface="Open Sans"/>
              </a:rPr>
              <a:t>subserosal</a:t>
            </a:r>
            <a:r>
              <a:rPr lang="en-US" dirty="0">
                <a:solidFill>
                  <a:srgbClr val="333333"/>
                </a:solidFill>
                <a:latin typeface="Open Sans"/>
              </a:rPr>
              <a:t> locations. </a:t>
            </a:r>
            <a:endParaRPr lang="en-US" dirty="0" smtClean="0">
              <a:solidFill>
                <a:srgbClr val="333333"/>
              </a:solidFill>
              <a:latin typeface="Open Sans"/>
            </a:endParaRPr>
          </a:p>
          <a:p>
            <a:r>
              <a:rPr lang="en-US" dirty="0" smtClean="0">
                <a:solidFill>
                  <a:srgbClr val="333333"/>
                </a:solidFill>
                <a:latin typeface="Open Sans"/>
              </a:rPr>
              <a:t>Increased </a:t>
            </a:r>
            <a:r>
              <a:rPr lang="en-US" dirty="0">
                <a:solidFill>
                  <a:srgbClr val="333333"/>
                </a:solidFill>
                <a:latin typeface="Open Sans"/>
              </a:rPr>
              <a:t>amounts of peritoneal and pericardial fluids are frequently seen. </a:t>
            </a:r>
            <a:endParaRPr lang="en-US" dirty="0" smtClean="0">
              <a:solidFill>
                <a:srgbClr val="333333"/>
              </a:solidFill>
              <a:latin typeface="Open Sans"/>
            </a:endParaRPr>
          </a:p>
          <a:p>
            <a:r>
              <a:rPr lang="en-US" dirty="0" smtClean="0">
                <a:solidFill>
                  <a:srgbClr val="333333"/>
                </a:solidFill>
                <a:latin typeface="Open Sans"/>
              </a:rPr>
              <a:t>In </a:t>
            </a:r>
            <a:r>
              <a:rPr lang="en-US" dirty="0">
                <a:solidFill>
                  <a:srgbClr val="333333"/>
                </a:solidFill>
                <a:latin typeface="Open Sans"/>
              </a:rPr>
              <a:t>addition, acute </a:t>
            </a:r>
            <a:r>
              <a:rPr lang="en-US" dirty="0" err="1">
                <a:solidFill>
                  <a:srgbClr val="333333"/>
                </a:solidFill>
                <a:latin typeface="Open Sans"/>
              </a:rPr>
              <a:t>oophoritis</a:t>
            </a:r>
            <a:r>
              <a:rPr lang="en-US" dirty="0">
                <a:solidFill>
                  <a:srgbClr val="333333"/>
                </a:solidFill>
                <a:latin typeface="Open Sans"/>
              </a:rPr>
              <a:t> with hyperemic follicles may be observed. In subacute cases, multiple, small, necrotic foci may be disseminated throughout the liver and spleen.</a:t>
            </a:r>
          </a:p>
          <a:p>
            <a:endParaRPr lang="en-US" dirty="0"/>
          </a:p>
        </p:txBody>
      </p:sp>
    </p:spTree>
    <p:extLst>
      <p:ext uri="{BB962C8B-B14F-4D97-AF65-F5344CB8AC3E}">
        <p14:creationId xmlns:p14="http://schemas.microsoft.com/office/powerpoint/2010/main" val="73984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333333"/>
                </a:solidFill>
                <a:latin typeface="Open Sans"/>
              </a:rPr>
              <a:t>In chronic forms of fowl cholera, </a:t>
            </a:r>
            <a:r>
              <a:rPr lang="en-US" dirty="0" err="1">
                <a:solidFill>
                  <a:srgbClr val="333333"/>
                </a:solidFill>
                <a:latin typeface="Open Sans"/>
              </a:rPr>
              <a:t>suppurative</a:t>
            </a:r>
            <a:r>
              <a:rPr lang="en-US" dirty="0">
                <a:solidFill>
                  <a:srgbClr val="333333"/>
                </a:solidFill>
                <a:latin typeface="Open Sans"/>
              </a:rPr>
              <a:t> lesions may be widely distributed, often involving the respiratory tract, the conjunctiva, and adjacent tissues of the head. </a:t>
            </a:r>
            <a:r>
              <a:rPr lang="en-US" dirty="0" err="1">
                <a:solidFill>
                  <a:srgbClr val="333333"/>
                </a:solidFill>
                <a:latin typeface="Open Sans"/>
              </a:rPr>
              <a:t>Caseous</a:t>
            </a:r>
            <a:r>
              <a:rPr lang="en-US" dirty="0">
                <a:solidFill>
                  <a:srgbClr val="333333"/>
                </a:solidFill>
                <a:latin typeface="Open Sans"/>
              </a:rPr>
              <a:t> arthritis and productive inflammation of the peritoneal cavity and the oviduct are common in chronic infections</a:t>
            </a:r>
            <a:endParaRPr lang="en-US" dirty="0"/>
          </a:p>
        </p:txBody>
      </p:sp>
    </p:spTree>
    <p:extLst>
      <p:ext uri="{BB962C8B-B14F-4D97-AF65-F5344CB8AC3E}">
        <p14:creationId xmlns:p14="http://schemas.microsoft.com/office/powerpoint/2010/main" val="3705246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9647"/>
            <a:ext cx="12057529" cy="6598023"/>
          </a:xfrm>
        </p:spPr>
        <p:txBody>
          <a:bodyPr>
            <a:normAutofit/>
          </a:bodyPr>
          <a:lstStyle/>
          <a:p>
            <a:r>
              <a:rPr lang="en-US" b="1" dirty="0">
                <a:solidFill>
                  <a:srgbClr val="044B31"/>
                </a:solidFill>
              </a:rPr>
              <a:t>Diagnosis:</a:t>
            </a:r>
          </a:p>
          <a:p>
            <a:pPr>
              <a:lnSpc>
                <a:spcPct val="150000"/>
              </a:lnSpc>
            </a:pPr>
            <a:r>
              <a:rPr lang="en-US" dirty="0" smtClean="0">
                <a:solidFill>
                  <a:srgbClr val="333333"/>
                </a:solidFill>
                <a:latin typeface="Open Sans"/>
              </a:rPr>
              <a:t>history, signs, and lesions may aid diagnosis, </a:t>
            </a:r>
            <a:r>
              <a:rPr lang="en-US" i="1" dirty="0" smtClean="0">
                <a:solidFill>
                  <a:srgbClr val="333333"/>
                </a:solidFill>
                <a:latin typeface="Open Sans"/>
              </a:rPr>
              <a:t>P </a:t>
            </a:r>
            <a:r>
              <a:rPr lang="en-US" i="1" dirty="0" err="1" smtClean="0">
                <a:solidFill>
                  <a:srgbClr val="333333"/>
                </a:solidFill>
                <a:latin typeface="Open Sans"/>
              </a:rPr>
              <a:t>multocida</a:t>
            </a:r>
            <a:r>
              <a:rPr lang="en-US" dirty="0" smtClean="0">
                <a:solidFill>
                  <a:srgbClr val="333333"/>
                </a:solidFill>
                <a:latin typeface="Open Sans"/>
              </a:rPr>
              <a:t> should be isolated, characterized, and identified for confirmation. </a:t>
            </a:r>
          </a:p>
          <a:p>
            <a:pPr>
              <a:lnSpc>
                <a:spcPct val="150000"/>
              </a:lnSpc>
            </a:pPr>
            <a:r>
              <a:rPr lang="en-US" dirty="0" smtClean="0">
                <a:solidFill>
                  <a:srgbClr val="333333"/>
                </a:solidFill>
                <a:latin typeface="Open Sans"/>
              </a:rPr>
              <a:t>Primary isolation can be accomplished using media such as blood agar, dextrose starch agar, or </a:t>
            </a:r>
            <a:r>
              <a:rPr lang="en-US" dirty="0" err="1" smtClean="0">
                <a:solidFill>
                  <a:srgbClr val="333333"/>
                </a:solidFill>
                <a:latin typeface="Open Sans"/>
              </a:rPr>
              <a:t>trypticase</a:t>
            </a:r>
            <a:r>
              <a:rPr lang="en-US" dirty="0" smtClean="0">
                <a:solidFill>
                  <a:srgbClr val="333333"/>
                </a:solidFill>
                <a:latin typeface="Open Sans"/>
              </a:rPr>
              <a:t> soy agar. Isolation may be improved by the addition of 5% heat-inactivated serum. </a:t>
            </a:r>
            <a:r>
              <a:rPr lang="en-US" i="1" dirty="0" smtClean="0">
                <a:solidFill>
                  <a:srgbClr val="333333"/>
                </a:solidFill>
                <a:latin typeface="Open Sans"/>
              </a:rPr>
              <a:t>P </a:t>
            </a:r>
            <a:r>
              <a:rPr lang="en-US" i="1" dirty="0" err="1" smtClean="0">
                <a:solidFill>
                  <a:srgbClr val="333333"/>
                </a:solidFill>
                <a:latin typeface="Open Sans"/>
              </a:rPr>
              <a:t>multocida</a:t>
            </a:r>
            <a:r>
              <a:rPr lang="en-US" dirty="0" smtClean="0">
                <a:solidFill>
                  <a:srgbClr val="333333"/>
                </a:solidFill>
                <a:latin typeface="Open Sans"/>
              </a:rPr>
              <a:t> can be readily isolated from viscera of birds dying from </a:t>
            </a:r>
            <a:r>
              <a:rPr lang="en-US" dirty="0" err="1" smtClean="0">
                <a:solidFill>
                  <a:srgbClr val="333333"/>
                </a:solidFill>
                <a:latin typeface="Open Sans"/>
              </a:rPr>
              <a:t>peracute</a:t>
            </a:r>
            <a:r>
              <a:rPr lang="en-US" dirty="0" smtClean="0">
                <a:solidFill>
                  <a:srgbClr val="333333"/>
                </a:solidFill>
                <a:latin typeface="Open Sans"/>
              </a:rPr>
              <a:t>/acute fowl cholera, whereas isolation from </a:t>
            </a:r>
            <a:r>
              <a:rPr lang="en-US" dirty="0" err="1" smtClean="0">
                <a:solidFill>
                  <a:srgbClr val="333333"/>
                </a:solidFill>
                <a:latin typeface="Open Sans"/>
              </a:rPr>
              <a:t>suppurative</a:t>
            </a:r>
            <a:r>
              <a:rPr lang="en-US" dirty="0" smtClean="0">
                <a:solidFill>
                  <a:srgbClr val="333333"/>
                </a:solidFill>
                <a:latin typeface="Open Sans"/>
              </a:rPr>
              <a:t> lesions of chronic cholera may be more difficult. </a:t>
            </a:r>
            <a:endParaRPr lang="en-US" dirty="0"/>
          </a:p>
        </p:txBody>
      </p:sp>
    </p:spTree>
    <p:extLst>
      <p:ext uri="{BB962C8B-B14F-4D97-AF65-F5344CB8AC3E}">
        <p14:creationId xmlns:p14="http://schemas.microsoft.com/office/powerpoint/2010/main" val="158856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529"/>
            <a:ext cx="11049000" cy="5549434"/>
          </a:xfrm>
        </p:spPr>
        <p:txBody>
          <a:bodyPr>
            <a:normAutofit/>
          </a:bodyPr>
          <a:lstStyle/>
          <a:p>
            <a:pPr lvl="0">
              <a:lnSpc>
                <a:spcPct val="200000"/>
              </a:lnSpc>
            </a:pPr>
            <a:r>
              <a:rPr lang="en-US" dirty="0">
                <a:solidFill>
                  <a:srgbClr val="333333"/>
                </a:solidFill>
                <a:latin typeface="Open Sans"/>
              </a:rPr>
              <a:t>At necropsy, bipolar microorganisms may be demonstrated by the use of Wright’s or Giemsa stain of impression smears obtained from the liver in the case of acute cholera. In addition, immunofluorescent microscopy and in situ hybridization have been used to identify </a:t>
            </a:r>
            <a:r>
              <a:rPr lang="en-US" i="1" dirty="0">
                <a:solidFill>
                  <a:srgbClr val="333333"/>
                </a:solidFill>
                <a:latin typeface="Open Sans"/>
              </a:rPr>
              <a:t>P </a:t>
            </a:r>
            <a:r>
              <a:rPr lang="en-US" i="1" dirty="0" err="1">
                <a:solidFill>
                  <a:srgbClr val="333333"/>
                </a:solidFill>
                <a:latin typeface="Open Sans"/>
              </a:rPr>
              <a:t>multocida</a:t>
            </a:r>
            <a:r>
              <a:rPr lang="en-US" dirty="0">
                <a:solidFill>
                  <a:srgbClr val="333333"/>
                </a:solidFill>
                <a:latin typeface="Open Sans"/>
              </a:rPr>
              <a:t> in infected tissues and exudates.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24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541" y="977154"/>
            <a:ext cx="12012706" cy="5764306"/>
          </a:xfrm>
        </p:spPr>
        <p:txBody>
          <a:bodyPr>
            <a:normAutofit/>
          </a:bodyPr>
          <a:lstStyle/>
          <a:p>
            <a:r>
              <a:rPr lang="en-US" sz="4400" b="1" i="1" dirty="0">
                <a:latin typeface="TimesNewRomanPS-BoldItalicMT"/>
              </a:rPr>
              <a:t>Incubation Period</a:t>
            </a:r>
          </a:p>
          <a:p>
            <a:endParaRPr lang="en-US" dirty="0" smtClean="0">
              <a:latin typeface="TimesNewRomanPSMT"/>
            </a:endParaRPr>
          </a:p>
          <a:p>
            <a:r>
              <a:rPr lang="en-US" dirty="0" smtClean="0">
                <a:latin typeface="TimesNewRomanPSMT"/>
              </a:rPr>
              <a:t>The </a:t>
            </a:r>
            <a:r>
              <a:rPr lang="en-US" dirty="0">
                <a:latin typeface="TimesNewRomanPSMT"/>
              </a:rPr>
              <a:t>characteristic feature of IC is a coryza of short incubation that</a:t>
            </a:r>
          </a:p>
          <a:p>
            <a:r>
              <a:rPr lang="en-US" dirty="0">
                <a:latin typeface="TimesNewRomanPSMT"/>
              </a:rPr>
              <a:t>develops within 24–48 hours after inoculation of chickens with either</a:t>
            </a:r>
          </a:p>
          <a:p>
            <a:r>
              <a:rPr lang="en-US" dirty="0">
                <a:latin typeface="TimesNewRomanPSMT"/>
              </a:rPr>
              <a:t>culture or exudate. </a:t>
            </a:r>
            <a:endParaRPr lang="en-US" dirty="0" smtClean="0">
              <a:latin typeface="TimesNewRomanPSMT"/>
            </a:endParaRPr>
          </a:p>
          <a:p>
            <a:endParaRPr lang="en-US" dirty="0">
              <a:latin typeface="TimesNewRomanPSMT"/>
            </a:endParaRPr>
          </a:p>
          <a:p>
            <a:r>
              <a:rPr lang="en-US" dirty="0">
                <a:latin typeface="TimesNewRomanPSMT"/>
              </a:rPr>
              <a:t>Susceptible birds exposed by contact to infected cases may show signs </a:t>
            </a:r>
            <a:r>
              <a:rPr lang="en-US" dirty="0" smtClean="0">
                <a:latin typeface="TimesNewRomanPSMT"/>
              </a:rPr>
              <a:t>of the </a:t>
            </a:r>
            <a:r>
              <a:rPr lang="en-US" dirty="0">
                <a:latin typeface="TimesNewRomanPSMT"/>
              </a:rPr>
              <a:t>disease within 24–72 hours. </a:t>
            </a:r>
            <a:endParaRPr lang="en-US" dirty="0" smtClean="0">
              <a:latin typeface="TimesNewRomanPSMT"/>
            </a:endParaRPr>
          </a:p>
          <a:p>
            <a:endParaRPr lang="en-US" dirty="0" smtClean="0">
              <a:latin typeface="TimesNewRomanPSMT"/>
            </a:endParaRPr>
          </a:p>
          <a:p>
            <a:r>
              <a:rPr lang="en-US" dirty="0" smtClean="0">
                <a:latin typeface="TimesNewRomanPSMT"/>
              </a:rPr>
              <a:t>In </a:t>
            </a:r>
            <a:r>
              <a:rPr lang="en-US" dirty="0">
                <a:latin typeface="TimesNewRomanPSMT"/>
              </a:rPr>
              <a:t>the absence of a concurrent </a:t>
            </a:r>
            <a:r>
              <a:rPr lang="en-US" dirty="0" err="1" smtClean="0">
                <a:latin typeface="TimesNewRomanPSMT"/>
              </a:rPr>
              <a:t>infection,IC</a:t>
            </a:r>
            <a:r>
              <a:rPr lang="en-US" dirty="0" smtClean="0">
                <a:latin typeface="TimesNewRomanPSMT"/>
              </a:rPr>
              <a:t> </a:t>
            </a:r>
            <a:r>
              <a:rPr lang="en-US" dirty="0">
                <a:latin typeface="TimesNewRomanPSMT"/>
              </a:rPr>
              <a:t>usually runs its course within 2–3 weeks.</a:t>
            </a:r>
            <a:endParaRPr lang="en-US" dirty="0"/>
          </a:p>
        </p:txBody>
      </p:sp>
    </p:spTree>
    <p:extLst>
      <p:ext uri="{BB962C8B-B14F-4D97-AF65-F5344CB8AC3E}">
        <p14:creationId xmlns:p14="http://schemas.microsoft.com/office/powerpoint/2010/main" val="1352008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3416"/>
          </a:xfrm>
        </p:spPr>
        <p:txBody>
          <a:bodyPr>
            <a:normAutofit/>
          </a:bodyPr>
          <a:lstStyle/>
          <a:p>
            <a:r>
              <a:rPr lang="en-US" sz="2800" b="1" dirty="0" smtClean="0"/>
              <a:t>Treatment </a:t>
            </a:r>
            <a:endParaRPr lang="en-US" sz="2800" b="1" dirty="0"/>
          </a:p>
        </p:txBody>
      </p:sp>
      <p:sp>
        <p:nvSpPr>
          <p:cNvPr id="3" name="Content Placeholder 2"/>
          <p:cNvSpPr>
            <a:spLocks noGrp="1"/>
          </p:cNvSpPr>
          <p:nvPr>
            <p:ph idx="1"/>
          </p:nvPr>
        </p:nvSpPr>
        <p:spPr>
          <a:xfrm>
            <a:off x="121023" y="1021976"/>
            <a:ext cx="11855823" cy="5611906"/>
          </a:xfrm>
        </p:spPr>
        <p:txBody>
          <a:bodyPr>
            <a:normAutofit/>
          </a:bodyPr>
          <a:lstStyle/>
          <a:p>
            <a:r>
              <a:rPr lang="en-US" dirty="0">
                <a:solidFill>
                  <a:srgbClr val="333333"/>
                </a:solidFill>
                <a:latin typeface="Open Sans"/>
              </a:rPr>
              <a:t>Eradication of infection requires depopulation and cleaning and disinfection of buildings and equipment. </a:t>
            </a:r>
          </a:p>
          <a:p>
            <a:endParaRPr lang="en-US" dirty="0" smtClean="0">
              <a:solidFill>
                <a:srgbClr val="333333"/>
              </a:solidFill>
              <a:latin typeface="Open Sans"/>
            </a:endParaRPr>
          </a:p>
          <a:p>
            <a:pPr>
              <a:lnSpc>
                <a:spcPct val="150000"/>
              </a:lnSpc>
            </a:pPr>
            <a:r>
              <a:rPr lang="en-US" dirty="0" smtClean="0">
                <a:solidFill>
                  <a:srgbClr val="333333"/>
                </a:solidFill>
                <a:latin typeface="Open Sans"/>
              </a:rPr>
              <a:t>Sulfonamides </a:t>
            </a:r>
            <a:r>
              <a:rPr lang="en-US" dirty="0">
                <a:solidFill>
                  <a:srgbClr val="333333"/>
                </a:solidFill>
                <a:latin typeface="Open Sans"/>
              </a:rPr>
              <a:t>and antibiotics are commonly used; early treatment and adequate dosages are important. Sensitivity testing often aids in drug selection and is important because of the emergence of </a:t>
            </a:r>
            <a:r>
              <a:rPr lang="en-US" dirty="0" err="1">
                <a:solidFill>
                  <a:srgbClr val="333333"/>
                </a:solidFill>
                <a:latin typeface="Open Sans"/>
              </a:rPr>
              <a:t>multiresistant</a:t>
            </a:r>
            <a:r>
              <a:rPr lang="en-US" dirty="0">
                <a:solidFill>
                  <a:srgbClr val="333333"/>
                </a:solidFill>
                <a:latin typeface="Open Sans"/>
              </a:rPr>
              <a:t> strains. </a:t>
            </a:r>
            <a:r>
              <a:rPr lang="en-US" dirty="0" err="1">
                <a:solidFill>
                  <a:srgbClr val="333333"/>
                </a:solidFill>
                <a:latin typeface="Open Sans"/>
              </a:rPr>
              <a:t>Sulfaquinoxaline</a:t>
            </a:r>
            <a:r>
              <a:rPr lang="en-US" dirty="0">
                <a:solidFill>
                  <a:srgbClr val="333333"/>
                </a:solidFill>
                <a:latin typeface="Open Sans"/>
              </a:rPr>
              <a:t> sodium in feed or water usually controls mortality, as do sulfamethazine and </a:t>
            </a:r>
            <a:r>
              <a:rPr lang="en-US" dirty="0" err="1">
                <a:solidFill>
                  <a:srgbClr val="333333"/>
                </a:solidFill>
                <a:latin typeface="Open Sans"/>
              </a:rPr>
              <a:t>sulfadimethoxine</a:t>
            </a:r>
            <a:r>
              <a:rPr lang="en-US" dirty="0">
                <a:solidFill>
                  <a:srgbClr val="333333"/>
                </a:solidFill>
                <a:latin typeface="Open Sans"/>
              </a:rPr>
              <a:t>. </a:t>
            </a:r>
            <a:endParaRPr lang="en-US" dirty="0"/>
          </a:p>
        </p:txBody>
      </p:sp>
    </p:spTree>
    <p:extLst>
      <p:ext uri="{BB962C8B-B14F-4D97-AF65-F5344CB8AC3E}">
        <p14:creationId xmlns:p14="http://schemas.microsoft.com/office/powerpoint/2010/main" val="667881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nSpc>
                <a:spcPct val="200000"/>
              </a:lnSpc>
            </a:pPr>
            <a:r>
              <a:rPr lang="en-US" dirty="0">
                <a:solidFill>
                  <a:srgbClr val="333333"/>
                </a:solidFill>
                <a:latin typeface="Open Sans"/>
              </a:rPr>
              <a:t>Sulfas should be used with caution in breeders because of potential toxicity. High levels of tetracycline antibiotics in the feed (0.04%), drinking water, or administered parenterally may be </a:t>
            </a:r>
            <a:r>
              <a:rPr lang="en-US" dirty="0" err="1">
                <a:solidFill>
                  <a:srgbClr val="333333"/>
                </a:solidFill>
                <a:latin typeface="Open Sans"/>
              </a:rPr>
              <a:t>usefu</a:t>
            </a:r>
            <a:endParaRPr lang="en-US" dirty="0">
              <a:solidFill>
                <a:srgbClr val="333333"/>
              </a:solidFill>
              <a:latin typeface="Open Sans"/>
            </a:endParaRPr>
          </a:p>
          <a:p>
            <a:pPr>
              <a:lnSpc>
                <a:spcPct val="200000"/>
              </a:lnSpc>
            </a:pPr>
            <a:endParaRPr lang="en-US" dirty="0"/>
          </a:p>
        </p:txBody>
      </p:sp>
    </p:spTree>
    <p:extLst>
      <p:ext uri="{BB962C8B-B14F-4D97-AF65-F5344CB8AC3E}">
        <p14:creationId xmlns:p14="http://schemas.microsoft.com/office/powerpoint/2010/main" val="1361972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idx="1"/>
          </p:nvPr>
        </p:nvSpPr>
        <p:spPr>
          <a:xfrm>
            <a:off x="-1" y="1568824"/>
            <a:ext cx="12057529" cy="5154705"/>
          </a:xfrm>
        </p:spPr>
        <p:txBody>
          <a:bodyPr/>
          <a:lstStyle/>
          <a:p>
            <a:pPr>
              <a:lnSpc>
                <a:spcPct val="150000"/>
              </a:lnSpc>
            </a:pPr>
            <a:endParaRPr lang="en-US" sz="2400" dirty="0" smtClean="0">
              <a:solidFill>
                <a:srgbClr val="333333"/>
              </a:solidFill>
              <a:latin typeface="Open Sans"/>
            </a:endParaRPr>
          </a:p>
          <a:p>
            <a:pPr>
              <a:lnSpc>
                <a:spcPct val="150000"/>
              </a:lnSpc>
            </a:pPr>
            <a:r>
              <a:rPr lang="en-US" sz="2400" dirty="0" smtClean="0">
                <a:solidFill>
                  <a:srgbClr val="333333"/>
                </a:solidFill>
                <a:latin typeface="Open Sans"/>
              </a:rPr>
              <a:t>Adjuvant </a:t>
            </a:r>
            <a:r>
              <a:rPr lang="en-US" sz="2400" dirty="0" err="1">
                <a:solidFill>
                  <a:srgbClr val="333333"/>
                </a:solidFill>
                <a:latin typeface="Open Sans"/>
              </a:rPr>
              <a:t>bacterins</a:t>
            </a:r>
            <a:r>
              <a:rPr lang="en-US" sz="2400" dirty="0">
                <a:solidFill>
                  <a:srgbClr val="333333"/>
                </a:solidFill>
                <a:latin typeface="Open Sans"/>
              </a:rPr>
              <a:t> are widely used and generally effective; autogenous </a:t>
            </a:r>
            <a:r>
              <a:rPr lang="en-US" sz="2400" dirty="0" err="1">
                <a:solidFill>
                  <a:srgbClr val="333333"/>
                </a:solidFill>
                <a:latin typeface="Open Sans"/>
              </a:rPr>
              <a:t>bacterins</a:t>
            </a:r>
            <a:r>
              <a:rPr lang="en-US" sz="2400" dirty="0">
                <a:solidFill>
                  <a:srgbClr val="333333"/>
                </a:solidFill>
                <a:latin typeface="Open Sans"/>
              </a:rPr>
              <a:t> are recommended when polyvalent </a:t>
            </a:r>
            <a:r>
              <a:rPr lang="en-US" sz="2400" dirty="0" err="1">
                <a:solidFill>
                  <a:srgbClr val="333333"/>
                </a:solidFill>
                <a:latin typeface="Open Sans"/>
              </a:rPr>
              <a:t>bacterins</a:t>
            </a:r>
            <a:r>
              <a:rPr lang="en-US" sz="2400" dirty="0">
                <a:solidFill>
                  <a:srgbClr val="333333"/>
                </a:solidFill>
                <a:latin typeface="Open Sans"/>
              </a:rPr>
              <a:t> are found to be ineffective. Thus, it is important to know the most prevalent serotypes within an area to choose the right </a:t>
            </a:r>
            <a:r>
              <a:rPr lang="en-US" sz="2400" dirty="0" err="1">
                <a:solidFill>
                  <a:srgbClr val="333333"/>
                </a:solidFill>
                <a:latin typeface="Open Sans"/>
              </a:rPr>
              <a:t>bacterins</a:t>
            </a:r>
            <a:r>
              <a:rPr lang="en-US" sz="2400" dirty="0">
                <a:solidFill>
                  <a:srgbClr val="333333"/>
                </a:solidFill>
                <a:latin typeface="Open Sans"/>
              </a:rPr>
              <a:t>. Attenuated live vaccines are available for administration in drinking water to turkeys and by wing-web inoculation to chickens. These live vaccines can effectively induce immunity against different serotypes of </a:t>
            </a:r>
            <a:r>
              <a:rPr lang="en-US" sz="2400" i="1" dirty="0">
                <a:solidFill>
                  <a:srgbClr val="333333"/>
                </a:solidFill>
                <a:latin typeface="Open Sans"/>
              </a:rPr>
              <a:t>P </a:t>
            </a:r>
            <a:r>
              <a:rPr lang="en-US" sz="2400" i="1" dirty="0" err="1">
                <a:solidFill>
                  <a:srgbClr val="333333"/>
                </a:solidFill>
                <a:latin typeface="Open Sans"/>
              </a:rPr>
              <a:t>multocida</a:t>
            </a:r>
            <a:r>
              <a:rPr lang="en-US" sz="2400" dirty="0">
                <a:solidFill>
                  <a:srgbClr val="333333"/>
                </a:solidFill>
                <a:latin typeface="Open Sans"/>
              </a:rPr>
              <a:t>. They are recommended for use in healthy flocks only</a:t>
            </a:r>
            <a:r>
              <a:rPr lang="en-US" dirty="0">
                <a:solidFill>
                  <a:srgbClr val="333333"/>
                </a:solidFill>
                <a:latin typeface="Open Sans"/>
              </a:rPr>
              <a:t>.</a:t>
            </a:r>
            <a:endParaRPr lang="en-US" dirty="0"/>
          </a:p>
        </p:txBody>
      </p:sp>
      <p:pic>
        <p:nvPicPr>
          <p:cNvPr id="4" name="Picture 3"/>
          <p:cNvPicPr>
            <a:picLocks noChangeAspect="1"/>
          </p:cNvPicPr>
          <p:nvPr/>
        </p:nvPicPr>
        <p:blipFill>
          <a:blip r:embed="rId2"/>
          <a:stretch>
            <a:fillRect/>
          </a:stretch>
        </p:blipFill>
        <p:spPr>
          <a:xfrm>
            <a:off x="5145740" y="237331"/>
            <a:ext cx="4298577" cy="1581150"/>
          </a:xfrm>
          <a:prstGeom prst="rect">
            <a:avLst/>
          </a:prstGeom>
        </p:spPr>
      </p:pic>
    </p:spTree>
    <p:extLst>
      <p:ext uri="{BB962C8B-B14F-4D97-AF65-F5344CB8AC3E}">
        <p14:creationId xmlns:p14="http://schemas.microsoft.com/office/powerpoint/2010/main" val="327455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a:t>
            </a:r>
            <a:endParaRPr lang="en-US" dirty="0"/>
          </a:p>
        </p:txBody>
      </p:sp>
      <p:sp>
        <p:nvSpPr>
          <p:cNvPr id="3" name="Content Placeholder 2"/>
          <p:cNvSpPr>
            <a:spLocks noGrp="1"/>
          </p:cNvSpPr>
          <p:nvPr>
            <p:ph idx="1"/>
          </p:nvPr>
        </p:nvSpPr>
        <p:spPr>
          <a:xfrm>
            <a:off x="179294" y="1825624"/>
            <a:ext cx="11815482" cy="4682751"/>
          </a:xfrm>
        </p:spPr>
        <p:txBody>
          <a:bodyPr>
            <a:normAutofit/>
          </a:bodyPr>
          <a:lstStyle/>
          <a:p>
            <a:endParaRPr lang="en-US" dirty="0" smtClean="0">
              <a:latin typeface="TimesNewRomanPSMT"/>
            </a:endParaRPr>
          </a:p>
          <a:p>
            <a:pPr>
              <a:lnSpc>
                <a:spcPct val="200000"/>
              </a:lnSpc>
            </a:pPr>
            <a:r>
              <a:rPr lang="en-US" dirty="0">
                <a:solidFill>
                  <a:prstClr val="black"/>
                </a:solidFill>
              </a:rPr>
              <a:t>Chicken (Gallus </a:t>
            </a:r>
            <a:r>
              <a:rPr lang="en-US" dirty="0" err="1">
                <a:solidFill>
                  <a:prstClr val="black"/>
                </a:solidFill>
              </a:rPr>
              <a:t>gallus</a:t>
            </a:r>
            <a:r>
              <a:rPr lang="en-US" dirty="0">
                <a:solidFill>
                  <a:prstClr val="black"/>
                </a:solidFill>
              </a:rPr>
              <a:t>) is the natural host for A. </a:t>
            </a:r>
            <a:r>
              <a:rPr lang="en-US" dirty="0" err="1">
                <a:solidFill>
                  <a:prstClr val="black"/>
                </a:solidFill>
              </a:rPr>
              <a:t>paragallinarum</a:t>
            </a:r>
            <a:r>
              <a:rPr lang="en-US" dirty="0">
                <a:solidFill>
                  <a:prstClr val="black"/>
                </a:solidFill>
              </a:rPr>
              <a:t> and birds of all ages are susceptible. The disease is usually transmitted through drinking water contaminated with infective nasal exudates . Infection may also occur by contact and by air-borne infected dust and/or droplets</a:t>
            </a:r>
            <a:endParaRPr lang="en-US" dirty="0">
              <a:latin typeface="TimesNewRomanPSMT"/>
            </a:endParaRPr>
          </a:p>
          <a:p>
            <a:pPr>
              <a:lnSpc>
                <a:spcPct val="200000"/>
              </a:lnSpc>
            </a:pPr>
            <a:endParaRPr lang="en-US" dirty="0" smtClean="0">
              <a:latin typeface="TimesNewRomanPSMT"/>
            </a:endParaRPr>
          </a:p>
          <a:p>
            <a:pPr>
              <a:lnSpc>
                <a:spcPct val="200000"/>
              </a:lnSpc>
            </a:pPr>
            <a:endParaRPr lang="en-US" dirty="0">
              <a:latin typeface="TimesNewRomanPSMT"/>
            </a:endParaRPr>
          </a:p>
          <a:p>
            <a:endParaRPr lang="en-US" b="0" i="0" u="none" strike="noStrike" baseline="0" dirty="0" smtClean="0">
              <a:latin typeface="TimesNewRomanPSMT"/>
            </a:endParaRPr>
          </a:p>
          <a:p>
            <a:endParaRPr lang="en-US" dirty="0">
              <a:latin typeface="TimesNewRomanPSMT"/>
            </a:endParaRPr>
          </a:p>
        </p:txBody>
      </p:sp>
      <p:pic>
        <p:nvPicPr>
          <p:cNvPr id="4" name="Picture 3"/>
          <p:cNvPicPr>
            <a:picLocks noChangeAspect="1"/>
          </p:cNvPicPr>
          <p:nvPr/>
        </p:nvPicPr>
        <p:blipFill>
          <a:blip r:embed="rId2"/>
          <a:stretch>
            <a:fillRect/>
          </a:stretch>
        </p:blipFill>
        <p:spPr>
          <a:xfrm>
            <a:off x="4974852" y="0"/>
            <a:ext cx="3586442" cy="2466975"/>
          </a:xfrm>
          <a:prstGeom prst="rect">
            <a:avLst/>
          </a:prstGeom>
        </p:spPr>
      </p:pic>
    </p:spTree>
    <p:extLst>
      <p:ext uri="{BB962C8B-B14F-4D97-AF65-F5344CB8AC3E}">
        <p14:creationId xmlns:p14="http://schemas.microsoft.com/office/powerpoint/2010/main" val="281459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651"/>
          </a:xfrm>
        </p:spPr>
        <p:txBody>
          <a:bodyPr/>
          <a:lstStyle/>
          <a:p>
            <a:r>
              <a:rPr lang="en-US" b="1" dirty="0" smtClean="0">
                <a:solidFill>
                  <a:srgbClr val="FF0000"/>
                </a:solidFill>
              </a:rPr>
              <a:t>Etiology </a:t>
            </a:r>
            <a:endParaRPr lang="en-US" b="1" dirty="0">
              <a:solidFill>
                <a:srgbClr val="FF0000"/>
              </a:solidFill>
            </a:endParaRPr>
          </a:p>
        </p:txBody>
      </p:sp>
      <p:sp>
        <p:nvSpPr>
          <p:cNvPr id="3" name="Content Placeholder 2"/>
          <p:cNvSpPr>
            <a:spLocks noGrp="1"/>
          </p:cNvSpPr>
          <p:nvPr>
            <p:ph idx="1"/>
          </p:nvPr>
        </p:nvSpPr>
        <p:spPr>
          <a:xfrm>
            <a:off x="188259" y="1147482"/>
            <a:ext cx="11940988" cy="5710518"/>
          </a:xfrm>
        </p:spPr>
        <p:txBody>
          <a:bodyPr>
            <a:normAutofit/>
          </a:bodyPr>
          <a:lstStyle/>
          <a:p>
            <a:pPr>
              <a:lnSpc>
                <a:spcPct val="200000"/>
              </a:lnSpc>
            </a:pPr>
            <a:r>
              <a:rPr lang="en-US" dirty="0" smtClean="0"/>
              <a:t>A. </a:t>
            </a:r>
            <a:r>
              <a:rPr lang="en-US" dirty="0" err="1" smtClean="0"/>
              <a:t>paragallinarum</a:t>
            </a:r>
            <a:r>
              <a:rPr lang="en-US" dirty="0" smtClean="0"/>
              <a:t> is a Gram negative, polar staining, non-motile bacterium. In 24-48 </a:t>
            </a:r>
            <a:r>
              <a:rPr lang="en-US" dirty="0" err="1" smtClean="0"/>
              <a:t>hrs</a:t>
            </a:r>
            <a:r>
              <a:rPr lang="en-US" dirty="0" smtClean="0"/>
              <a:t> cultures, it appears as short rods or coccobacilli .with a tendency for filament formulation. </a:t>
            </a:r>
            <a:endParaRPr lang="en-US" dirty="0"/>
          </a:p>
        </p:txBody>
      </p:sp>
    </p:spTree>
    <p:extLst>
      <p:ext uri="{BB962C8B-B14F-4D97-AF65-F5344CB8AC3E}">
        <p14:creationId xmlns:p14="http://schemas.microsoft.com/office/powerpoint/2010/main" val="101331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17" y="564776"/>
            <a:ext cx="11932023" cy="6194612"/>
          </a:xfrm>
        </p:spPr>
        <p:txBody>
          <a:bodyPr/>
          <a:lstStyle/>
          <a:p>
            <a:endParaRPr lang="en-US" dirty="0"/>
          </a:p>
          <a:p>
            <a:r>
              <a:rPr lang="en-US" dirty="0">
                <a:latin typeface="TimesNewRomanPSMT"/>
              </a:rPr>
              <a:t>Chronic or healthy carrier birds have long been recognized as the main</a:t>
            </a:r>
          </a:p>
          <a:p>
            <a:r>
              <a:rPr lang="en-US" dirty="0">
                <a:latin typeface="TimesNewRomanPSMT"/>
              </a:rPr>
              <a:t>reservoir of IC infection</a:t>
            </a:r>
            <a:endParaRPr lang="en-US" dirty="0" smtClean="0"/>
          </a:p>
          <a:p>
            <a:endParaRPr lang="en-US" dirty="0"/>
          </a:p>
          <a:p>
            <a:endParaRPr lang="en-US" dirty="0" smtClean="0"/>
          </a:p>
          <a:p>
            <a:pPr marL="0" indent="0">
              <a:buNone/>
            </a:pPr>
            <a:endParaRPr lang="en-US" dirty="0" smtClean="0"/>
          </a:p>
          <a:p>
            <a:r>
              <a:rPr lang="en-US" dirty="0" smtClean="0"/>
              <a:t>The disease has a low mortality rate but leads to a drop in egg production up to 40 % in layer hens and increased culling in broilers and thus poses significant financial liability to chicken farmers</a:t>
            </a:r>
            <a:endParaRPr lang="en-US" dirty="0"/>
          </a:p>
        </p:txBody>
      </p:sp>
    </p:spTree>
    <p:extLst>
      <p:ext uri="{BB962C8B-B14F-4D97-AF65-F5344CB8AC3E}">
        <p14:creationId xmlns:p14="http://schemas.microsoft.com/office/powerpoint/2010/main" val="34317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540" y="385482"/>
            <a:ext cx="12075459" cy="6409765"/>
          </a:xfrm>
        </p:spPr>
        <p:txBody>
          <a:bodyPr>
            <a:normAutofit lnSpcReduction="10000"/>
          </a:bodyPr>
          <a:lstStyle/>
          <a:p>
            <a:r>
              <a:rPr lang="en-US" sz="4400" b="1" i="1" dirty="0">
                <a:solidFill>
                  <a:srgbClr val="000000"/>
                </a:solidFill>
                <a:latin typeface="TimesNewRomanPS-BoldItalicMT"/>
              </a:rPr>
              <a:t>Clinical Signs</a:t>
            </a:r>
          </a:p>
          <a:p>
            <a:r>
              <a:rPr lang="en-US" dirty="0">
                <a:solidFill>
                  <a:srgbClr val="000000"/>
                </a:solidFill>
                <a:latin typeface="TimesNewRomanPSMT"/>
              </a:rPr>
              <a:t>The most prominent features of IC are an acute inflammation of the</a:t>
            </a:r>
          </a:p>
          <a:p>
            <a:r>
              <a:rPr lang="en-US" dirty="0">
                <a:solidFill>
                  <a:srgbClr val="000000"/>
                </a:solidFill>
                <a:latin typeface="TimesNewRomanPSMT"/>
              </a:rPr>
              <a:t>upper respiratory tract including involvement of nasal passage and</a:t>
            </a:r>
          </a:p>
          <a:p>
            <a:r>
              <a:rPr lang="en-US" dirty="0">
                <a:solidFill>
                  <a:srgbClr val="000000"/>
                </a:solidFill>
                <a:latin typeface="TimesNewRomanPSMT"/>
              </a:rPr>
              <a:t>sinuses with a serous to mucoid nasal discharge, facial edema, and</a:t>
            </a:r>
          </a:p>
          <a:p>
            <a:r>
              <a:rPr lang="en-US" dirty="0">
                <a:solidFill>
                  <a:srgbClr val="000000"/>
                </a:solidFill>
                <a:latin typeface="TimesNewRomanPSMT"/>
              </a:rPr>
              <a:t>conjunctivitis </a:t>
            </a:r>
            <a:r>
              <a:rPr lang="en-US" dirty="0" smtClean="0">
                <a:solidFill>
                  <a:srgbClr val="000000"/>
                </a:solidFill>
                <a:latin typeface="TimesNewRomanPSMT"/>
              </a:rPr>
              <a:t> </a:t>
            </a:r>
            <a:r>
              <a:rPr lang="en-US" dirty="0">
                <a:solidFill>
                  <a:srgbClr val="000000"/>
                </a:solidFill>
                <a:latin typeface="TimesNewRomanPSMT"/>
              </a:rPr>
              <a:t>. </a:t>
            </a:r>
            <a:endParaRPr lang="en-US" dirty="0" smtClean="0">
              <a:solidFill>
                <a:srgbClr val="000000"/>
              </a:solidFill>
              <a:latin typeface="TimesNewRomanPSMT"/>
            </a:endParaRPr>
          </a:p>
          <a:p>
            <a:r>
              <a:rPr lang="en-US" dirty="0" smtClean="0">
                <a:solidFill>
                  <a:srgbClr val="000000"/>
                </a:solidFill>
                <a:latin typeface="TimesNewRomanPSMT"/>
              </a:rPr>
              <a:t>typical </a:t>
            </a:r>
            <a:r>
              <a:rPr lang="en-US" dirty="0">
                <a:solidFill>
                  <a:srgbClr val="000000"/>
                </a:solidFill>
                <a:latin typeface="TimesNewRomanPSMT"/>
              </a:rPr>
              <a:t>facial edema. Swollen wattles may be evident, particularly in</a:t>
            </a:r>
          </a:p>
          <a:p>
            <a:r>
              <a:rPr lang="en-US" dirty="0">
                <a:solidFill>
                  <a:srgbClr val="000000"/>
                </a:solidFill>
                <a:latin typeface="TimesNewRomanPSMT"/>
              </a:rPr>
              <a:t>males. Rales may be heard in birds with infection of the lower respiratory</a:t>
            </a:r>
          </a:p>
          <a:p>
            <a:r>
              <a:rPr lang="en-US" dirty="0">
                <a:solidFill>
                  <a:srgbClr val="000000"/>
                </a:solidFill>
                <a:latin typeface="TimesNewRomanPSMT"/>
              </a:rPr>
              <a:t>tract.</a:t>
            </a:r>
          </a:p>
          <a:p>
            <a:r>
              <a:rPr lang="en-US" dirty="0">
                <a:solidFill>
                  <a:srgbClr val="000000"/>
                </a:solidFill>
                <a:latin typeface="TimesNewRomanPSMT"/>
              </a:rPr>
              <a:t>A swollen head–like syndrome associated with </a:t>
            </a:r>
            <a:r>
              <a:rPr lang="en-US" i="1" dirty="0">
                <a:solidFill>
                  <a:srgbClr val="000000"/>
                </a:solidFill>
                <a:latin typeface="TimesNewRomanPS-ItalicMT"/>
              </a:rPr>
              <a:t>Av</a:t>
            </a:r>
            <a:r>
              <a:rPr lang="en-US" dirty="0">
                <a:solidFill>
                  <a:srgbClr val="000000"/>
                </a:solidFill>
                <a:latin typeface="TimesNewRomanPSMT"/>
              </a:rPr>
              <a:t>. </a:t>
            </a:r>
            <a:r>
              <a:rPr lang="en-US" i="1" dirty="0" err="1">
                <a:solidFill>
                  <a:srgbClr val="000000"/>
                </a:solidFill>
                <a:latin typeface="TimesNewRomanPS-ItalicMT"/>
              </a:rPr>
              <a:t>paragallinarum</a:t>
            </a:r>
            <a:r>
              <a:rPr lang="en-US" i="1" dirty="0">
                <a:solidFill>
                  <a:srgbClr val="000000"/>
                </a:solidFill>
                <a:latin typeface="TimesNewRomanPS-ItalicMT"/>
              </a:rPr>
              <a:t> </a:t>
            </a:r>
            <a:r>
              <a:rPr lang="en-US" dirty="0">
                <a:solidFill>
                  <a:srgbClr val="000000"/>
                </a:solidFill>
                <a:latin typeface="TimesNewRomanPSMT"/>
              </a:rPr>
              <a:t>has</a:t>
            </a:r>
          </a:p>
          <a:p>
            <a:r>
              <a:rPr lang="en-US" dirty="0">
                <a:solidFill>
                  <a:srgbClr val="000000"/>
                </a:solidFill>
                <a:latin typeface="TimesNewRomanPSMT"/>
              </a:rPr>
              <a:t>been reported in broilers in the absence of avian pneumovirus, but in the</a:t>
            </a:r>
          </a:p>
          <a:p>
            <a:r>
              <a:rPr lang="en-US" dirty="0">
                <a:solidFill>
                  <a:srgbClr val="000000"/>
                </a:solidFill>
                <a:latin typeface="TimesNewRomanPSMT"/>
              </a:rPr>
              <a:t>presence or absence of other bacterial pathogens such as </a:t>
            </a:r>
            <a:r>
              <a:rPr lang="en-US" i="1" dirty="0">
                <a:solidFill>
                  <a:srgbClr val="000000"/>
                </a:solidFill>
                <a:latin typeface="TimesNewRomanPS-ItalicMT"/>
              </a:rPr>
              <a:t>M. synoviae </a:t>
            </a:r>
            <a:r>
              <a:rPr lang="en-US" dirty="0">
                <a:solidFill>
                  <a:srgbClr val="000000"/>
                </a:solidFill>
                <a:latin typeface="TimesNewRomanPSMT"/>
              </a:rPr>
              <a:t>and</a:t>
            </a:r>
          </a:p>
          <a:p>
            <a:r>
              <a:rPr lang="en-US" i="1" dirty="0">
                <a:solidFill>
                  <a:srgbClr val="000000"/>
                </a:solidFill>
                <a:latin typeface="TimesNewRomanPS-ItalicMT"/>
              </a:rPr>
              <a:t>M. gallisepticum</a:t>
            </a:r>
            <a:endParaRPr lang="en-US" dirty="0"/>
          </a:p>
        </p:txBody>
      </p:sp>
    </p:spTree>
    <p:extLst>
      <p:ext uri="{BB962C8B-B14F-4D97-AF65-F5344CB8AC3E}">
        <p14:creationId xmlns:p14="http://schemas.microsoft.com/office/powerpoint/2010/main" val="116965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dirty="0" err="1" smtClean="0"/>
              <a:t>diarrhoea</a:t>
            </a:r>
            <a:r>
              <a:rPr lang="en-US" dirty="0" smtClean="0"/>
              <a:t>, decreased feed and water consumption, </a:t>
            </a:r>
          </a:p>
          <a:p>
            <a:endParaRPr lang="en-US" dirty="0"/>
          </a:p>
          <a:p>
            <a:r>
              <a:rPr lang="en-US" dirty="0" smtClean="0"/>
              <a:t>retarded growth in younger chickens, </a:t>
            </a:r>
          </a:p>
          <a:p>
            <a:endParaRPr lang="en-US" dirty="0"/>
          </a:p>
          <a:p>
            <a:r>
              <a:rPr lang="en-US" dirty="0" smtClean="0"/>
              <a:t>increased number of culls </a:t>
            </a:r>
          </a:p>
          <a:p>
            <a:endParaRPr lang="en-US" dirty="0"/>
          </a:p>
          <a:p>
            <a:r>
              <a:rPr lang="en-US" dirty="0" smtClean="0"/>
              <a:t>Lesions associated with the disease reflect an acute catarrhal inflammation of the upper respiratory tract. </a:t>
            </a:r>
            <a:endParaRPr lang="en-US" dirty="0"/>
          </a:p>
        </p:txBody>
      </p:sp>
    </p:spTree>
    <p:extLst>
      <p:ext uri="{BB962C8B-B14F-4D97-AF65-F5344CB8AC3E}">
        <p14:creationId xmlns:p14="http://schemas.microsoft.com/office/powerpoint/2010/main" val="1612251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3764"/>
            <a:ext cx="11985812" cy="6544235"/>
          </a:xfrm>
        </p:spPr>
        <p:txBody>
          <a:bodyPr/>
          <a:lstStyle/>
          <a:p>
            <a:pPr>
              <a:lnSpc>
                <a:spcPct val="200000"/>
              </a:lnSpc>
            </a:pPr>
            <a:r>
              <a:rPr lang="en-US" dirty="0" smtClean="0"/>
              <a:t>Respiratory sign of infectious coryza persists for a few weeks if complicated by fowl pox, Mycoplasma gallisepticum, Newcastle disease, infectious bronchitis, </a:t>
            </a:r>
            <a:r>
              <a:rPr lang="en-US" dirty="0" err="1" smtClean="0"/>
              <a:t>pasteurellosis</a:t>
            </a:r>
            <a:r>
              <a:rPr lang="en-US" dirty="0" smtClean="0"/>
              <a:t> and infectious laryngotracheitis </a:t>
            </a:r>
            <a:endParaRPr lang="en-US" dirty="0"/>
          </a:p>
          <a:p>
            <a:pPr>
              <a:lnSpc>
                <a:spcPct val="200000"/>
              </a:lnSpc>
            </a:pPr>
            <a:r>
              <a:rPr lang="en-US" dirty="0" smtClean="0"/>
              <a:t>. So, certainly it has a huge negative impact in poultry industry</a:t>
            </a:r>
            <a:endParaRPr lang="en-US" dirty="0"/>
          </a:p>
        </p:txBody>
      </p:sp>
    </p:spTree>
    <p:extLst>
      <p:ext uri="{BB962C8B-B14F-4D97-AF65-F5344CB8AC3E}">
        <p14:creationId xmlns:p14="http://schemas.microsoft.com/office/powerpoint/2010/main" val="18214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2381"/>
          </a:xfrm>
        </p:spPr>
        <p:txBody>
          <a:bodyPr>
            <a:normAutofit fontScale="90000"/>
          </a:bodyPr>
          <a:lstStyle/>
          <a:p>
            <a:r>
              <a:rPr lang="en-US" dirty="0" smtClean="0"/>
              <a:t>Lesions </a:t>
            </a:r>
            <a:endParaRPr lang="en-US" dirty="0"/>
          </a:p>
        </p:txBody>
      </p:sp>
      <p:sp>
        <p:nvSpPr>
          <p:cNvPr id="3" name="Content Placeholder 2"/>
          <p:cNvSpPr>
            <a:spLocks noGrp="1"/>
          </p:cNvSpPr>
          <p:nvPr>
            <p:ph idx="1"/>
          </p:nvPr>
        </p:nvSpPr>
        <p:spPr>
          <a:xfrm>
            <a:off x="98611" y="887506"/>
            <a:ext cx="11923059" cy="5827059"/>
          </a:xfrm>
        </p:spPr>
        <p:txBody>
          <a:bodyPr/>
          <a:lstStyle/>
          <a:p>
            <a:r>
              <a:rPr lang="en-US" i="1" dirty="0">
                <a:solidFill>
                  <a:srgbClr val="000000"/>
                </a:solidFill>
                <a:latin typeface="TimesNewRomanPS-ItalicMT"/>
              </a:rPr>
              <a:t>Av. </a:t>
            </a:r>
            <a:r>
              <a:rPr lang="en-US" i="1" dirty="0" err="1">
                <a:solidFill>
                  <a:srgbClr val="000000"/>
                </a:solidFill>
                <a:latin typeface="TimesNewRomanPS-ItalicMT"/>
              </a:rPr>
              <a:t>paragallinarum</a:t>
            </a:r>
            <a:r>
              <a:rPr lang="en-US" i="1" dirty="0">
                <a:solidFill>
                  <a:srgbClr val="000000"/>
                </a:solidFill>
                <a:latin typeface="TimesNewRomanPS-ItalicMT"/>
              </a:rPr>
              <a:t> </a:t>
            </a:r>
            <a:r>
              <a:rPr lang="en-US" dirty="0">
                <a:solidFill>
                  <a:srgbClr val="000000"/>
                </a:solidFill>
                <a:latin typeface="TimesNewRomanPSMT"/>
              </a:rPr>
              <a:t>produces an acute catarrhal inflammation of mucous</a:t>
            </a:r>
          </a:p>
          <a:p>
            <a:r>
              <a:rPr lang="en-US" dirty="0">
                <a:solidFill>
                  <a:srgbClr val="000000"/>
                </a:solidFill>
                <a:latin typeface="TimesNewRomanPSMT"/>
              </a:rPr>
              <a:t>membranes of nasal passages and sinuses. There is frequently a catarrhal</a:t>
            </a:r>
          </a:p>
          <a:p>
            <a:r>
              <a:rPr lang="en-US" dirty="0">
                <a:solidFill>
                  <a:srgbClr val="000000"/>
                </a:solidFill>
                <a:latin typeface="TimesNewRomanPSMT"/>
              </a:rPr>
              <a:t>conjunctivitis </a:t>
            </a:r>
            <a:r>
              <a:rPr lang="en-US" dirty="0" smtClean="0">
                <a:solidFill>
                  <a:srgbClr val="000000"/>
                </a:solidFill>
                <a:latin typeface="TimesNewRomanPSMT"/>
              </a:rPr>
              <a:t> </a:t>
            </a:r>
            <a:r>
              <a:rPr lang="en-US" dirty="0">
                <a:solidFill>
                  <a:srgbClr val="000000"/>
                </a:solidFill>
                <a:latin typeface="TimesNewRomanPSMT"/>
              </a:rPr>
              <a:t>and subcutaneous edema of face and wattles</a:t>
            </a:r>
          </a:p>
          <a:p>
            <a:pPr marL="0" indent="0">
              <a:buNone/>
            </a:pPr>
            <a:r>
              <a:rPr lang="en-US" dirty="0" smtClean="0">
                <a:solidFill>
                  <a:srgbClr val="000000"/>
                </a:solidFill>
                <a:latin typeface="TimesNewRomanPSMT"/>
              </a:rPr>
              <a:t>  </a:t>
            </a:r>
            <a:r>
              <a:rPr lang="en-US" dirty="0">
                <a:solidFill>
                  <a:srgbClr val="000000"/>
                </a:solidFill>
                <a:latin typeface="TimesNewRomanPSMT"/>
              </a:rPr>
              <a:t>pneumonia and </a:t>
            </a:r>
            <a:r>
              <a:rPr lang="en-US" dirty="0" err="1">
                <a:solidFill>
                  <a:srgbClr val="000000"/>
                </a:solidFill>
                <a:latin typeface="TimesNewRomanPSMT"/>
              </a:rPr>
              <a:t>airsacculitis</a:t>
            </a:r>
            <a:r>
              <a:rPr lang="en-US" dirty="0">
                <a:solidFill>
                  <a:srgbClr val="000000"/>
                </a:solidFill>
                <a:latin typeface="TimesNewRomanPSMT"/>
              </a:rPr>
              <a:t> are rarely present</a:t>
            </a:r>
            <a:endParaRPr lang="en-US" dirty="0"/>
          </a:p>
        </p:txBody>
      </p:sp>
    </p:spTree>
    <p:extLst>
      <p:ext uri="{BB962C8B-B14F-4D97-AF65-F5344CB8AC3E}">
        <p14:creationId xmlns:p14="http://schemas.microsoft.com/office/powerpoint/2010/main" val="339010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1168</Words>
  <Application>Microsoft Office PowerPoint</Application>
  <PresentationFormat>Custom</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Infectious coryza </vt:lpstr>
      <vt:lpstr>PowerPoint Presentation</vt:lpstr>
      <vt:lpstr>Host       </vt:lpstr>
      <vt:lpstr>Etiology </vt:lpstr>
      <vt:lpstr>PowerPoint Presentation</vt:lpstr>
      <vt:lpstr>PowerPoint Presentation</vt:lpstr>
      <vt:lpstr>PowerPoint Presentation</vt:lpstr>
      <vt:lpstr>PowerPoint Presentation</vt:lpstr>
      <vt:lpstr>Lesions </vt:lpstr>
      <vt:lpstr>PowerPoint Presentation</vt:lpstr>
      <vt:lpstr>Differential    diagnosis </vt:lpstr>
      <vt:lpstr>Fowl  cholera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vt:lpstr>
      <vt:lpstr>PowerPoint Presentation</vt:lpstr>
      <vt:lpstr>Prevention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sl510</cp:lastModifiedBy>
  <cp:revision>12</cp:revision>
  <dcterms:created xsi:type="dcterms:W3CDTF">2018-12-08T07:58:14Z</dcterms:created>
  <dcterms:modified xsi:type="dcterms:W3CDTF">2019-12-03T20:48:33Z</dcterms:modified>
</cp:coreProperties>
</file>